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7"/>
  </p:notesMasterIdLst>
  <p:sldIdLst>
    <p:sldId id="274" r:id="rId3"/>
    <p:sldId id="275" r:id="rId4"/>
    <p:sldId id="287" r:id="rId5"/>
    <p:sldId id="291" r:id="rId6"/>
    <p:sldId id="288" r:id="rId7"/>
    <p:sldId id="277" r:id="rId8"/>
    <p:sldId id="278" r:id="rId9"/>
    <p:sldId id="280" r:id="rId10"/>
    <p:sldId id="281" r:id="rId11"/>
    <p:sldId id="283" r:id="rId12"/>
    <p:sldId id="292" r:id="rId13"/>
    <p:sldId id="293" r:id="rId14"/>
    <p:sldId id="294" r:id="rId15"/>
    <p:sldId id="285" r:id="rId1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24" autoAdjust="0"/>
  </p:normalViewPr>
  <p:slideViewPr>
    <p:cSldViewPr>
      <p:cViewPr>
        <p:scale>
          <a:sx n="110" d="100"/>
          <a:sy n="110" d="100"/>
        </p:scale>
        <p:origin x="-16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3.7656913309131623E-2"/>
                  <c:y val="-0.13149784511636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53862127041554E-2"/>
                  <c:y val="-0.24752535551316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3000</c:v>
                </c:pt>
                <c:pt idx="1">
                  <c:v>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5131008"/>
        <c:axId val="125136896"/>
        <c:axId val="0"/>
      </c:bar3DChart>
      <c:catAx>
        <c:axId val="1251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5136896"/>
        <c:crosses val="autoZero"/>
        <c:auto val="1"/>
        <c:lblAlgn val="ctr"/>
        <c:lblOffset val="100"/>
        <c:noMultiLvlLbl val="0"/>
      </c:catAx>
      <c:valAx>
        <c:axId val="12513689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51310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5.4318722304915398E-3"/>
                  <c:y val="-0.1603302834534023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90 т. р.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72731783264045E-2"/>
                  <c:y val="-0.3781198407204259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1630 т. р.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90</c:v>
                </c:pt>
                <c:pt idx="1">
                  <c:v>1630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5199488"/>
        <c:axId val="125201024"/>
        <c:axId val="0"/>
      </c:bar3DChart>
      <c:catAx>
        <c:axId val="1251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5201024"/>
        <c:crosses val="autoZero"/>
        <c:auto val="1"/>
        <c:lblAlgn val="ctr"/>
        <c:lblOffset val="100"/>
        <c:noMultiLvlLbl val="0"/>
      </c:catAx>
      <c:valAx>
        <c:axId val="12520102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519948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-4.2833578180467447E-3"/>
                  <c:y val="-5.747363297022164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590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379963435770097E-3"/>
                  <c:y val="-6.888656556119598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784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590</c:v>
                </c:pt>
                <c:pt idx="1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5848448"/>
        <c:axId val="215849984"/>
      </c:barChart>
      <c:catAx>
        <c:axId val="21584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849984"/>
        <c:crosses val="autoZero"/>
        <c:auto val="1"/>
        <c:lblAlgn val="ctr"/>
        <c:lblOffset val="100"/>
        <c:noMultiLvlLbl val="0"/>
      </c:catAx>
      <c:valAx>
        <c:axId val="2158499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5848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07678136192514"/>
          <c:h val="0.1352641181742384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6.3765979531320803E-4"/>
                  <c:y val="-5.02803050394839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1024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04184346567761E-3"/>
                  <c:y val="-6.598074694051872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815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1024</c:v>
                </c:pt>
                <c:pt idx="1">
                  <c:v>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5773952"/>
        <c:axId val="215775488"/>
      </c:barChart>
      <c:catAx>
        <c:axId val="21577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775488"/>
        <c:crosses val="autoZero"/>
        <c:auto val="1"/>
        <c:lblAlgn val="ctr"/>
        <c:lblOffset val="100"/>
        <c:noMultiLvlLbl val="0"/>
      </c:catAx>
      <c:valAx>
        <c:axId val="2157754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5773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47331870480001"/>
          <c:y val="6.0547072592134918E-2"/>
          <c:w val="0.15443110445426442"/>
          <c:h val="0.3044001248175713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-1.3675311926988093E-2"/>
                  <c:y val="-6.320954396767371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208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5255328764463E-2"/>
                  <c:y val="-0.1694180505032920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180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208</c:v>
                </c:pt>
                <c:pt idx="1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8513408"/>
        <c:axId val="218514944"/>
      </c:barChart>
      <c:catAx>
        <c:axId val="21851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514944"/>
        <c:crosses val="autoZero"/>
        <c:auto val="1"/>
        <c:lblAlgn val="ctr"/>
        <c:lblOffset val="100"/>
        <c:noMultiLvlLbl val="0"/>
      </c:catAx>
      <c:valAx>
        <c:axId val="2185149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8513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443110445426442"/>
          <c:h val="0.3044002797706857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0972016638137022E-2"/>
                  <c:y val="-3.4828200906969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РИАЦ</c:v>
                </c:pt>
                <c:pt idx="1">
                  <c:v>Эксплуатирующие</c:v>
                </c:pt>
                <c:pt idx="2">
                  <c:v>Регистрации</c:v>
                </c:pt>
                <c:pt idx="3">
                  <c:v>Сервисные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212</c:v>
                </c:pt>
                <c:pt idx="2">
                  <c:v>383</c:v>
                </c:pt>
                <c:pt idx="3">
                  <c:v>140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315</c:v>
                </c:pt>
                <c:pt idx="1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42429056"/>
        <c:axId val="42443136"/>
        <c:axId val="0"/>
      </c:bar3DChart>
      <c:catAx>
        <c:axId val="4242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42443136"/>
        <c:crosses val="autoZero"/>
        <c:auto val="1"/>
        <c:lblAlgn val="ctr"/>
        <c:lblOffset val="100"/>
        <c:noMultiLvlLbl val="0"/>
      </c:catAx>
      <c:valAx>
        <c:axId val="4244313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42429056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937132289520166"/>
          <c:y val="0.6245506277392473"/>
          <c:w val="0.22394739535875696"/>
          <c:h val="0.1488945405036355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90</c:v>
                </c:pt>
                <c:pt idx="1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76158592"/>
        <c:axId val="176160128"/>
        <c:axId val="0"/>
      </c:bar3DChart>
      <c:catAx>
        <c:axId val="1761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76160128"/>
        <c:crosses val="autoZero"/>
        <c:auto val="1"/>
        <c:lblAlgn val="ctr"/>
        <c:lblOffset val="100"/>
        <c:noMultiLvlLbl val="0"/>
      </c:catAx>
      <c:valAx>
        <c:axId val="17616012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76158592"/>
        <c:crosses val="autoZero"/>
        <c:crossBetween val="between"/>
        <c:majorUnit val="500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 cap="sq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12700">
          <a:solidFill>
            <a:srgbClr val="FFFF0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52774099781265E-2"/>
          <c:y val="0.3402395524332224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7347571581299695E-2"/>
                  <c:y val="-0.3708645634989159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139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30398990276125E-2"/>
                  <c:y val="-0.400613516540596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168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139000</c:v>
                </c:pt>
                <c:pt idx="1">
                  <c:v>168000</c:v>
                </c:pt>
                <c:pt idx="2">
                  <c:v>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5312000"/>
        <c:axId val="125317888"/>
        <c:axId val="0"/>
      </c:bar3DChart>
      <c:catAx>
        <c:axId val="1253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5317888"/>
        <c:crosses val="autoZero"/>
        <c:auto val="1"/>
        <c:lblAlgn val="ctr"/>
        <c:lblOffset val="100"/>
        <c:noMultiLvlLbl val="0"/>
      </c:catAx>
      <c:valAx>
        <c:axId val="125317888"/>
        <c:scaling>
          <c:orientation val="minMax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2531200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161573122112115"/>
          <c:h val="0.4661447261651858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3532305596623E-2"/>
          <c:y val="0.37528187339374991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178825844477297E-2"/>
                  <c:y val="-0.3942261108059342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168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0.3814499197176747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144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</c:rich>
              </c:tx>
              <c:spPr>
                <a:noFill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3900</c:v>
                </c:pt>
                <c:pt idx="1">
                  <c:v>3200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5406208"/>
        <c:axId val="125416192"/>
        <c:axId val="0"/>
      </c:bar3DChart>
      <c:catAx>
        <c:axId val="1254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5416192"/>
        <c:crosses val="autoZero"/>
        <c:auto val="1"/>
        <c:lblAlgn val="ctr"/>
        <c:lblOffset val="100"/>
        <c:noMultiLvlLbl val="0"/>
      </c:catAx>
      <c:valAx>
        <c:axId val="12541619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54062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Татурин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Юрий Александрович </a:t>
          </a: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Врио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начальника отдела надзорной и разрешительной деятельности по радиационной безопасности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10" Type="http://schemas.openxmlformats.org/officeDocument/2006/relationships/chart" Target="../charts/chart14.xml"/><Relationship Id="rId4" Type="http://schemas.openxmlformats.org/officeDocument/2006/relationships/image" Target="../media/image4.gif"/><Relationship Id="rId9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888903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РАДИАЦИОННОЙ БЕЗОПАСНОСТИ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55844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	</a:t>
            </a:r>
            <a:endParaRPr lang="ru-RU" sz="2400" b="1" kern="0" dirty="0" smtClean="0">
              <a:latin typeface="Times New Roman"/>
              <a:cs typeface="Times New Roman" pitchFamily="18" charset="0"/>
            </a:endParaRP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latin typeface="Times New Roman"/>
                <a:cs typeface="Times New Roman" pitchFamily="18" charset="0"/>
              </a:rPr>
              <a:t>	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Проблемные вопросы по направлению обеспечения радиационной безопасности на РИ:</a:t>
            </a:r>
          </a:p>
          <a:p>
            <a:pPr lvl="0" algn="just"/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Отсутствие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закрепленного порядка передачи радиационных источников организаций, находящимися в процессе ликвидации (банкротства) и не имеющими действующего разрешения (лицензии) </a:t>
            </a:r>
            <a:r>
              <a:rPr lang="ru-R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деятельность в области использования атомной энергии (ОИАЭ).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В организациях не проводится анализ соответствия принятых организационных мероприятий и технических мер действующему законодательству в ОИАЭ и как следствие не принимаются компенсационные меры по ликвидации дефицитов безопасности на объектах использования атомной энергии.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893647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представлен документ (решение комиссии), устанавливающий уровень физической радиационного объекта в соответствии с приложением № 1 к НП-034-15, утвержденный руководителем организации (п. 20 НП-034-15 Правила физической защиты радиоактивных веществ, радиационных источников и пунктов хранения", утверждены приказом Федеральной службы по экологическому, технологическому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атомному надзору от 21 июля 2015 г. №280);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Модели нарушителей не согласуются с территориальным органом безопасности (п. 6 НП-034-15 Правила физической защиты радиоактивных веществ, радиационных источников и пунктов хранения", утверждены приказом Федеральной службы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экологическому, технологическому и атомному надзору от 21 июля 2015 г. № 280).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 санкции не применялись;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проектная документация на систему физической защиты (п. 5 НП-034-15 "Правила физической защиты радиоактивных веществ, радиационных источников и пунктов хранения", утверждены приказом Федеральной службы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экологическому, технологическому и атомному надзору от 21 июля 2015 г. №280)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310026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</a:p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УК РВ и РАО,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учёту и контролю радиоактивных веществ и радиоактивных отходов в организации не соответствует требованиям п. 15,  НП-067-16;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РАО не в полной мере   соответствует  требованиям приложения 6, НП-067-16;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инвентаризации радиоактивных веществ и радиоактивных отходов оформлен с нарушением требований нормативных документов (п. 63, НП-067-16).</a:t>
            </a:r>
          </a:p>
        </p:txBody>
      </p:sp>
    </p:spTree>
    <p:extLst>
      <p:ext uri="{BB962C8B-B14F-4D97-AF65-F5344CB8AC3E}">
        <p14:creationId xmlns:p14="http://schemas.microsoft.com/office/powerpoint/2010/main" val="1131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2862322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РБ,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требований к обеспечению РБ на радиационных объектах продолжали оставаться порядок подготовки и допуска персонала к работе с РИ,  несвоевременная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РБ в связи с изменениями нормативной базы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переоформления (актуализация).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6306867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71" y="1505065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99593" y="5589240"/>
            <a:ext cx="7165156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11.01.2021 года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 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радиационно-опасных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Москвы, Московской области,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области, Орловской области, Рязанской области, Липецкой области, Тамбовской области, Белгородской области, Ивановской области, Ярославской области, Костромской области, </a:t>
            </a:r>
            <a:r>
              <a:rPr lang="ru-RU" sz="1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</a:t>
            </a:r>
            <a:r>
              <a:rPr lang="ru-RU" sz="1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Тверской области, Владимирской области, Смоленской области, Брянской области, Курской области, 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Севастополь, р. Крым, ДНР, ЛНР, Херсонской и Запорожской области путем проведения контрольно-надзорных мероприятий, а именно: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подготовки и проведения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норм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 в области использовании атомной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условий действия лицензии при осуществлении заявленного вида деятельности;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за радиационной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54572" y="5654941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8" y="1530735"/>
            <a:ext cx="9049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пунктов хранения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хранилищ радиоактивных отходов, за системами единого государственного учета и контроля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веществ 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радиационных источников, пунктов хранения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Осуществление деятельности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систематическому наблюдению за исполнением обязательных требований, анализу и прогнозированию состояния исполнения указанных требований при осуществлении юридическими лицами своей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 -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 –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/16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9891936"/>
              </p:ext>
            </p:extLst>
          </p:nvPr>
        </p:nvGraphicFramePr>
        <p:xfrm>
          <a:off x="2693543" y="1854116"/>
          <a:ext cx="375691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14847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находятся: 753 организации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941168"/>
            <a:ext cx="75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проверок в отношении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межрегиональных отделов инспекций по радиационной безопасности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072428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225468" y="2443742"/>
              <a:ext cx="1563485" cy="328597"/>
              <a:chOff x="-45149" y="1837033"/>
              <a:chExt cx="1127287" cy="24644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45149" y="1898357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315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6366" y="1837033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320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7" y="2290520"/>
            <a:ext cx="4498004" cy="4016156"/>
            <a:chOff x="6114675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6839059"/>
                </p:ext>
              </p:extLst>
            </p:nvPr>
          </p:nvGraphicFramePr>
          <p:xfrm>
            <a:off x="6114675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90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203)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129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362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2022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2643187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2023 ГОДУ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4" y="4368604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18986"/>
            <a:ext cx="4663062" cy="4349027"/>
            <a:chOff x="4516609" y="913084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13084"/>
              <a:ext cx="4663062" cy="5880417"/>
              <a:chOff x="4517260" y="887125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4475495"/>
                  </p:ext>
                </p:extLst>
              </p:nvPr>
            </p:nvGraphicFramePr>
            <p:xfrm>
              <a:off x="4517260" y="887125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2022 ГОДУ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2022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6101914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92637" y="1367496"/>
            <a:ext cx="4675920" cy="4912871"/>
            <a:chOff x="4392335" y="3788706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7204889"/>
                </p:ext>
              </p:extLst>
            </p:nvPr>
          </p:nvGraphicFramePr>
          <p:xfrm>
            <a:off x="4392335" y="3788706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14573"/>
              </p:ext>
            </p:extLst>
          </p:nvPr>
        </p:nvGraphicFramePr>
        <p:xfrm>
          <a:off x="-727" y="1772816"/>
          <a:ext cx="4544332" cy="442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57491" y="13674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35179"/>
              </p:ext>
            </p:extLst>
          </p:nvPr>
        </p:nvGraphicFramePr>
        <p:xfrm>
          <a:off x="4716015" y="1824573"/>
          <a:ext cx="4436535" cy="19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99">
            <a:hlinkClick r:id="" action="ppaction://noaction"/>
          </p:cNvPr>
          <p:cNvSpPr txBox="1"/>
          <p:nvPr/>
        </p:nvSpPr>
        <p:spPr>
          <a:xfrm>
            <a:off x="4451471" y="13813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ПОДАННЫХ ЗАЯВЛЕНИЙ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49494"/>
              </p:ext>
            </p:extLst>
          </p:nvPr>
        </p:nvGraphicFramePr>
        <p:xfrm>
          <a:off x="4667368" y="4245425"/>
          <a:ext cx="4436535" cy="19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99">
            <a:hlinkClick r:id="" action="ppaction://noaction"/>
          </p:cNvPr>
          <p:cNvSpPr txBox="1"/>
          <p:nvPr/>
        </p:nvSpPr>
        <p:spPr>
          <a:xfrm>
            <a:off x="4578908" y="3933055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ОТКАЗОВ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646</Words>
  <Application>Microsoft Office PowerPoint</Application>
  <PresentationFormat>Экран (4:3)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Татурин Юрий</cp:lastModifiedBy>
  <cp:revision>212</cp:revision>
  <cp:lastPrinted>2024-02-12T10:47:51Z</cp:lastPrinted>
  <dcterms:created xsi:type="dcterms:W3CDTF">2014-12-27T18:53:45Z</dcterms:created>
  <dcterms:modified xsi:type="dcterms:W3CDTF">2024-02-12T10:49:00Z</dcterms:modified>
</cp:coreProperties>
</file>